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13716000" cx="24377650"/>
  <p:notesSz cx="6858000" cy="9144000"/>
  <p:embeddedFontLst>
    <p:embeddedFont>
      <p:font typeface="Roboto Thin"/>
      <p:regular r:id="rId42"/>
      <p:bold r:id="rId43"/>
      <p:italic r:id="rId44"/>
      <p:boldItalic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Amatic SC"/>
      <p:regular r:id="rId54"/>
      <p:bold r:id="rId55"/>
    </p:embeddedFont>
    <p:embeddedFont>
      <p:font typeface="Inconsolata"/>
      <p:regular r:id="rId56"/>
      <p:bold r:id="rId57"/>
    </p:embeddedFont>
    <p:embeddedFont>
      <p:font typeface="Poppins"/>
      <p:regular r:id="rId58"/>
      <p:bold r:id="rId59"/>
      <p:italic r:id="rId60"/>
      <p:boldItalic r:id="rId61"/>
    </p:embeddedFont>
    <p:embeddedFont>
      <p:font typeface="Lato Light"/>
      <p:regular r:id="rId62"/>
      <p:bold r:id="rId63"/>
      <p:italic r:id="rId64"/>
      <p:boldItalic r:id="rId65"/>
    </p:embeddedFont>
    <p:embeddedFont>
      <p:font typeface="Poppins Medium"/>
      <p:regular r:id="rId66"/>
      <p:bold r:id="rId67"/>
      <p:italic r:id="rId68"/>
      <p:boldItalic r:id="rId69"/>
    </p:embeddedFont>
    <p:embeddedFont>
      <p:font typeface="Roboto Light"/>
      <p:regular r:id="rId70"/>
      <p:bold r:id="rId71"/>
      <p:italic r:id="rId72"/>
      <p:boldItalic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0AF520-CC44-40DE-B1C7-4B192EBF214A}">
  <a:tblStyle styleId="{9F0AF520-CC44-40DE-B1C7-4B192EBF21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regular.fntdata"/><Relationship Id="rId41" Type="http://schemas.openxmlformats.org/officeDocument/2006/relationships/slide" Target="slides/slide33.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Medium-regular.fntdata"/><Relationship Id="rId45" Type="http://schemas.openxmlformats.org/officeDocument/2006/relationships/font" Target="fonts/RobotoThin-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3.xml"/><Relationship Id="rId75" Type="http://schemas.openxmlformats.org/officeDocument/2006/relationships/font" Target="fonts/HelveticaNeue-bold.fntdata"/><Relationship Id="rId30" Type="http://schemas.openxmlformats.org/officeDocument/2006/relationships/slide" Target="slides/slide22.xml"/><Relationship Id="rId74" Type="http://schemas.openxmlformats.org/officeDocument/2006/relationships/font" Target="fonts/HelveticaNeue-regular.fntdata"/><Relationship Id="rId33" Type="http://schemas.openxmlformats.org/officeDocument/2006/relationships/slide" Target="slides/slide25.xml"/><Relationship Id="rId77" Type="http://schemas.openxmlformats.org/officeDocument/2006/relationships/font" Target="fonts/HelveticaNeue-boldItalic.fntdata"/><Relationship Id="rId32" Type="http://schemas.openxmlformats.org/officeDocument/2006/relationships/slide" Target="slides/slide24.xml"/><Relationship Id="rId76" Type="http://schemas.openxmlformats.org/officeDocument/2006/relationships/font" Target="fonts/HelveticaNeue-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regular.fntdata"/><Relationship Id="rId61" Type="http://schemas.openxmlformats.org/officeDocument/2006/relationships/font" Target="fonts/Poppins-boldItalic.fntdata"/><Relationship Id="rId20" Type="http://schemas.openxmlformats.org/officeDocument/2006/relationships/slide" Target="slides/slide12.xml"/><Relationship Id="rId64" Type="http://schemas.openxmlformats.org/officeDocument/2006/relationships/font" Target="fonts/LatoLight-italic.fntdata"/><Relationship Id="rId63" Type="http://schemas.openxmlformats.org/officeDocument/2006/relationships/font" Target="fonts/LatoLight-bold.fntdata"/><Relationship Id="rId22" Type="http://schemas.openxmlformats.org/officeDocument/2006/relationships/slide" Target="slides/slide14.xml"/><Relationship Id="rId66" Type="http://schemas.openxmlformats.org/officeDocument/2006/relationships/font" Target="fonts/PoppinsMedium-regular.fntdata"/><Relationship Id="rId21" Type="http://schemas.openxmlformats.org/officeDocument/2006/relationships/slide" Target="slides/slide13.xml"/><Relationship Id="rId65" Type="http://schemas.openxmlformats.org/officeDocument/2006/relationships/font" Target="fonts/LatoLight-boldItalic.fntdata"/><Relationship Id="rId24" Type="http://schemas.openxmlformats.org/officeDocument/2006/relationships/slide" Target="slides/slide16.xml"/><Relationship Id="rId68" Type="http://schemas.openxmlformats.org/officeDocument/2006/relationships/font" Target="fonts/PoppinsMedium-italic.fntdata"/><Relationship Id="rId23" Type="http://schemas.openxmlformats.org/officeDocument/2006/relationships/slide" Target="slides/slide15.xml"/><Relationship Id="rId67" Type="http://schemas.openxmlformats.org/officeDocument/2006/relationships/font" Target="fonts/PoppinsMedium-bold.fntdata"/><Relationship Id="rId60" Type="http://schemas.openxmlformats.org/officeDocument/2006/relationships/font" Target="fonts/Poppins-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3.xml"/><Relationship Id="rId55" Type="http://schemas.openxmlformats.org/officeDocument/2006/relationships/font" Target="fonts/AmaticSC-bold.fntdata"/><Relationship Id="rId10" Type="http://schemas.openxmlformats.org/officeDocument/2006/relationships/slide" Target="slides/slide2.xml"/><Relationship Id="rId54" Type="http://schemas.openxmlformats.org/officeDocument/2006/relationships/font" Target="fonts/AmaticSC-regular.fntdata"/><Relationship Id="rId13" Type="http://schemas.openxmlformats.org/officeDocument/2006/relationships/slide" Target="slides/slide5.xml"/><Relationship Id="rId57" Type="http://schemas.openxmlformats.org/officeDocument/2006/relationships/font" Target="fonts/Inconsolata-bold.fntdata"/><Relationship Id="rId12" Type="http://schemas.openxmlformats.org/officeDocument/2006/relationships/slide" Target="slides/slide4.xml"/><Relationship Id="rId56" Type="http://schemas.openxmlformats.org/officeDocument/2006/relationships/font" Target="fonts/Inconsolata-regular.fntdata"/><Relationship Id="rId15" Type="http://schemas.openxmlformats.org/officeDocument/2006/relationships/slide" Target="slides/slide7.xml"/><Relationship Id="rId59" Type="http://schemas.openxmlformats.org/officeDocument/2006/relationships/font" Target="fonts/Poppins-bold.fntdata"/><Relationship Id="rId14" Type="http://schemas.openxmlformats.org/officeDocument/2006/relationships/slide" Target="slides/slide6.xml"/><Relationship Id="rId58" Type="http://schemas.openxmlformats.org/officeDocument/2006/relationships/font" Target="fonts/Poppins-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3" name="Google Shape;1513;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9" name="Google Shape;1549;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VSI is a virtual-reality company, specializing in designing programs for businesses.</a:t>
            </a:r>
            <a:endParaRPr sz="1300"/>
          </a:p>
          <a:p>
            <a:pPr indent="0" lvl="0" marL="0" rtl="0" algn="l">
              <a:spcBef>
                <a:spcPts val="0"/>
              </a:spcBef>
              <a:spcAft>
                <a:spcPts val="0"/>
              </a:spcAft>
              <a:buNone/>
            </a:pPr>
            <a:r>
              <a:rPr lang="en-US" sz="1300"/>
              <a:t>We have heard rumors </a:t>
            </a:r>
            <a:r>
              <a:rPr lang="en-US" sz="1300"/>
              <a:t>that</a:t>
            </a:r>
            <a:r>
              <a:rPr lang="en-US" sz="1300"/>
              <a:t> a competitor JobeCorp, may be launching attacks to disrupt VSI’s business.</a:t>
            </a:r>
            <a:endParaRPr sz="1300"/>
          </a:p>
          <a:p>
            <a:pPr indent="0" lvl="0" marL="0" rtl="0" algn="l">
              <a:spcBef>
                <a:spcPts val="0"/>
              </a:spcBef>
              <a:spcAft>
                <a:spcPts val="0"/>
              </a:spcAft>
              <a:buNone/>
            </a:pPr>
            <a:r>
              <a:rPr lang="en-US" sz="1300"/>
              <a:t>Our team has been tasked to set up a monitoring system using Splunk.</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Add-On App we used was “Website Monitoring”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5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23.png"/><Relationship Id="rId6"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7.png"/><Relationship Id="rId4" Type="http://schemas.openxmlformats.org/officeDocument/2006/relationships/image" Target="../media/image130.png"/><Relationship Id="rId5" Type="http://schemas.openxmlformats.org/officeDocument/2006/relationships/image" Target="../media/image1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9.png"/><Relationship Id="rId4" Type="http://schemas.openxmlformats.org/officeDocument/2006/relationships/image" Target="../media/image131.png"/><Relationship Id="rId5" Type="http://schemas.openxmlformats.org/officeDocument/2006/relationships/image" Target="../media/image135.png"/><Relationship Id="rId6" Type="http://schemas.openxmlformats.org/officeDocument/2006/relationships/image" Target="../media/image1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9.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 Id="rId3" Type="http://schemas.openxmlformats.org/officeDocument/2006/relationships/image" Target="../media/image1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8.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Charles S, Nicholas W, Charles B, Charles W, Alex M, Jacob H, Anthony O</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6" name="Google Shape;1396;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7" name="Google Shape;1397;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8" name="Google Shape;1398;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4" name="Google Shape;1404;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5" name="Google Shape;1405;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6" name="Google Shape;1406;p93"/>
          <p:cNvGraphicFramePr/>
          <p:nvPr/>
        </p:nvGraphicFramePr>
        <p:xfrm>
          <a:off x="1191013" y="5097125"/>
          <a:ext cx="3000000" cy="3000000"/>
        </p:xfrm>
        <a:graphic>
          <a:graphicData uri="http://schemas.openxmlformats.org/drawingml/2006/table">
            <a:tbl>
              <a:tblPr>
                <a:noFill/>
                <a:tableStyleId>{9F0AF520-CC44-40DE-B1C7-4B192EBF214A}</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Signatures and Associated ID’s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Allows VSI to view reports that show the ID number associated with the specific signature for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Levels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Allows VSI to rapidly identify the severity levels of the Windows logs being viewed.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 VS Failure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Allows VSI to identify if there is a suspicious level of failed activities on the server.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3" name="Google Shape;1413;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5" name="Google Shape;1415;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9" name="Google Shape;1419;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0" name="Google Shape;1420;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1" name="Google Shape;1421;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2" name="Google Shape;1422;p94"/>
          <p:cNvPicPr preferRelativeResize="0"/>
          <p:nvPr/>
        </p:nvPicPr>
        <p:blipFill>
          <a:blip r:embed="rId3">
            <a:alphaModFix/>
          </a:blip>
          <a:stretch>
            <a:fillRect/>
          </a:stretch>
        </p:blipFill>
        <p:spPr>
          <a:xfrm>
            <a:off x="1520825" y="2876775"/>
            <a:ext cx="10745101" cy="4747800"/>
          </a:xfrm>
          <a:prstGeom prst="rect">
            <a:avLst/>
          </a:prstGeom>
          <a:noFill/>
          <a:ln>
            <a:noFill/>
          </a:ln>
        </p:spPr>
      </p:pic>
      <p:pic>
        <p:nvPicPr>
          <p:cNvPr id="1423" name="Google Shape;1423;p94"/>
          <p:cNvPicPr preferRelativeResize="0"/>
          <p:nvPr/>
        </p:nvPicPr>
        <p:blipFill>
          <a:blip r:embed="rId4">
            <a:alphaModFix/>
          </a:blip>
          <a:stretch>
            <a:fillRect/>
          </a:stretch>
        </p:blipFill>
        <p:spPr>
          <a:xfrm>
            <a:off x="13347275" y="2876775"/>
            <a:ext cx="10299000" cy="4747800"/>
          </a:xfrm>
          <a:prstGeom prst="rect">
            <a:avLst/>
          </a:prstGeom>
          <a:noFill/>
          <a:ln>
            <a:noFill/>
          </a:ln>
        </p:spPr>
      </p:pic>
      <p:pic>
        <p:nvPicPr>
          <p:cNvPr id="1424" name="Google Shape;1424;p94"/>
          <p:cNvPicPr preferRelativeResize="0"/>
          <p:nvPr/>
        </p:nvPicPr>
        <p:blipFill>
          <a:blip r:embed="rId5">
            <a:alphaModFix/>
          </a:blip>
          <a:stretch>
            <a:fillRect/>
          </a:stretch>
        </p:blipFill>
        <p:spPr>
          <a:xfrm>
            <a:off x="1499000" y="8146275"/>
            <a:ext cx="10745100" cy="480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0" name="Google Shape;1430;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1" name="Google Shape;1431;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2" name="Google Shape;1432;p95"/>
          <p:cNvGraphicFramePr/>
          <p:nvPr/>
        </p:nvGraphicFramePr>
        <p:xfrm>
          <a:off x="1296213" y="3863700"/>
          <a:ext cx="3000000" cy="3000000"/>
        </p:xfrm>
        <a:graphic>
          <a:graphicData uri="http://schemas.openxmlformats.org/drawingml/2006/table">
            <a:tbl>
              <a:tblPr>
                <a:noFill/>
                <a:tableStyleId>{9F0AF520-CC44-40DE-B1C7-4B192EBF214A}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Windows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Notifies VSI of suspicious level of failed activity on the Windows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3" name="Google Shape;1433;p95"/>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When viewing the average number of failed events we concluded that a threshold of 15 would be set to notify administrators of suspicious activity while minimizing false alerts.</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9" name="Google Shape;1439;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0" name="Google Shape;1440;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1" name="Google Shape;1441;p96"/>
          <p:cNvGraphicFramePr/>
          <p:nvPr/>
        </p:nvGraphicFramePr>
        <p:xfrm>
          <a:off x="1296213" y="3863700"/>
          <a:ext cx="3000000" cy="3000000"/>
        </p:xfrm>
        <a:graphic>
          <a:graphicData uri="http://schemas.openxmlformats.org/drawingml/2006/table">
            <a:tbl>
              <a:tblPr>
                <a:noFill/>
                <a:tableStyleId>{9F0AF520-CC44-40DE-B1C7-4B192EBF214A}</a:tableStyleId>
              </a:tblPr>
              <a:tblGrid>
                <a:gridCol w="5439275"/>
                <a:gridCol w="6943600"/>
                <a:gridCol w="3934950"/>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Account Logon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VSI administrators when the threshold for normal account logon activity has been exceeded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2" name="Google Shape;1442;p9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When viewing average logon activity we decided the baseline for normal activity was 20 and set the threshold at 25 to ensure to be alerted but also minimize false alerts.</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8" name="Google Shape;1448;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9" name="Google Shape;1449;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0" name="Google Shape;1450;p97"/>
          <p:cNvGraphicFramePr/>
          <p:nvPr/>
        </p:nvGraphicFramePr>
        <p:xfrm>
          <a:off x="1296213" y="3863700"/>
          <a:ext cx="3000000" cy="3000000"/>
        </p:xfrm>
        <a:graphic>
          <a:graphicData uri="http://schemas.openxmlformats.org/drawingml/2006/table">
            <a:tbl>
              <a:tblPr>
                <a:noFill/>
                <a:tableStyleId>{9F0AF520-CC44-40DE-B1C7-4B192EBF214A}</a:tableStyleId>
              </a:tblPr>
              <a:tblGrid>
                <a:gridCol w="5439275"/>
                <a:gridCol w="6707650"/>
                <a:gridCol w="4170900"/>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Deleted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VSI administrators when the threshold for deleted user accounts has been exceeded.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21</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1" name="Google Shape;1451;p97"/>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When comparing the average number of user accounts deleted, we determined the baseline to be 21 and set the threshold to 26 in order to detect abnormally high counts while preventing false alerts.</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58" name="Google Shape;1458;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9" name="Google Shape;1459;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0" name="Google Shape;1460;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5" name="Google Shape;1465;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66" name="Google Shape;1466;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7" name="Google Shape;1467;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8" name="Google Shape;1468;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69" name="Google Shape;1469;p98"/>
          <p:cNvPicPr preferRelativeResize="0"/>
          <p:nvPr/>
        </p:nvPicPr>
        <p:blipFill>
          <a:blip r:embed="rId3">
            <a:alphaModFix/>
          </a:blip>
          <a:stretch>
            <a:fillRect/>
          </a:stretch>
        </p:blipFill>
        <p:spPr>
          <a:xfrm>
            <a:off x="1520825" y="2848100"/>
            <a:ext cx="10745100" cy="4776475"/>
          </a:xfrm>
          <a:prstGeom prst="rect">
            <a:avLst/>
          </a:prstGeom>
          <a:noFill/>
          <a:ln>
            <a:noFill/>
          </a:ln>
        </p:spPr>
      </p:pic>
      <p:pic>
        <p:nvPicPr>
          <p:cNvPr id="1470" name="Google Shape;1470;p98"/>
          <p:cNvPicPr preferRelativeResize="0"/>
          <p:nvPr/>
        </p:nvPicPr>
        <p:blipFill>
          <a:blip r:embed="rId4">
            <a:alphaModFix/>
          </a:blip>
          <a:stretch>
            <a:fillRect/>
          </a:stretch>
        </p:blipFill>
        <p:spPr>
          <a:xfrm>
            <a:off x="13347275" y="2876775"/>
            <a:ext cx="10298999" cy="4776475"/>
          </a:xfrm>
          <a:prstGeom prst="rect">
            <a:avLst/>
          </a:prstGeom>
          <a:noFill/>
          <a:ln>
            <a:noFill/>
          </a:ln>
        </p:spPr>
      </p:pic>
      <p:pic>
        <p:nvPicPr>
          <p:cNvPr id="1471" name="Google Shape;1471;p98"/>
          <p:cNvPicPr preferRelativeResize="0"/>
          <p:nvPr/>
        </p:nvPicPr>
        <p:blipFill>
          <a:blip r:embed="rId5">
            <a:alphaModFix/>
          </a:blip>
          <a:stretch>
            <a:fillRect/>
          </a:stretch>
        </p:blipFill>
        <p:spPr>
          <a:xfrm>
            <a:off x="1520825" y="8222475"/>
            <a:ext cx="10745099" cy="4747800"/>
          </a:xfrm>
          <a:prstGeom prst="rect">
            <a:avLst/>
          </a:prstGeom>
          <a:noFill/>
          <a:ln>
            <a:noFill/>
          </a:ln>
        </p:spPr>
      </p:pic>
      <p:pic>
        <p:nvPicPr>
          <p:cNvPr id="1472" name="Google Shape;1472;p98"/>
          <p:cNvPicPr preferRelativeResize="0"/>
          <p:nvPr/>
        </p:nvPicPr>
        <p:blipFill>
          <a:blip r:embed="rId6">
            <a:alphaModFix/>
          </a:blip>
          <a:stretch>
            <a:fillRect/>
          </a:stretch>
        </p:blipFill>
        <p:spPr>
          <a:xfrm>
            <a:off x="13347275" y="8222475"/>
            <a:ext cx="10419001" cy="464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79" name="Google Shape;1479;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0" name="Google Shape;1480;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1" name="Google Shape;1481;p99"/>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9"/>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9"/>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9"/>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6" name="Google Shape;1486;p99"/>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7" name="Google Shape;1487;p99"/>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8" name="Google Shape;1488;p99"/>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9" name="Google Shape;1489;p99"/>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90" name="Google Shape;1490;p99"/>
          <p:cNvPicPr preferRelativeResize="0"/>
          <p:nvPr/>
        </p:nvPicPr>
        <p:blipFill>
          <a:blip r:embed="rId3">
            <a:alphaModFix/>
          </a:blip>
          <a:stretch>
            <a:fillRect/>
          </a:stretch>
        </p:blipFill>
        <p:spPr>
          <a:xfrm>
            <a:off x="1520825" y="2876775"/>
            <a:ext cx="10745098" cy="4747800"/>
          </a:xfrm>
          <a:prstGeom prst="rect">
            <a:avLst/>
          </a:prstGeom>
          <a:noFill/>
          <a:ln>
            <a:noFill/>
          </a:ln>
        </p:spPr>
      </p:pic>
      <p:pic>
        <p:nvPicPr>
          <p:cNvPr id="1491" name="Google Shape;1491;p99"/>
          <p:cNvPicPr preferRelativeResize="0"/>
          <p:nvPr/>
        </p:nvPicPr>
        <p:blipFill>
          <a:blip r:embed="rId4">
            <a:alphaModFix/>
          </a:blip>
          <a:stretch>
            <a:fillRect/>
          </a:stretch>
        </p:blipFill>
        <p:spPr>
          <a:xfrm>
            <a:off x="13347275" y="2876775"/>
            <a:ext cx="10299002" cy="4747800"/>
          </a:xfrm>
          <a:prstGeom prst="rect">
            <a:avLst/>
          </a:prstGeom>
          <a:noFill/>
          <a:ln>
            <a:noFill/>
          </a:ln>
        </p:spPr>
      </p:pic>
      <p:pic>
        <p:nvPicPr>
          <p:cNvPr id="1492" name="Google Shape;1492;p99"/>
          <p:cNvPicPr preferRelativeResize="0"/>
          <p:nvPr/>
        </p:nvPicPr>
        <p:blipFill>
          <a:blip r:embed="rId5">
            <a:alphaModFix/>
          </a:blip>
          <a:stretch>
            <a:fillRect/>
          </a:stretch>
        </p:blipFill>
        <p:spPr>
          <a:xfrm>
            <a:off x="1520825" y="8222475"/>
            <a:ext cx="10745098" cy="4747800"/>
          </a:xfrm>
          <a:prstGeom prst="rect">
            <a:avLst/>
          </a:prstGeom>
          <a:noFill/>
          <a:ln>
            <a:noFill/>
          </a:ln>
        </p:spPr>
      </p:pic>
      <p:pic>
        <p:nvPicPr>
          <p:cNvPr id="1493" name="Google Shape;1493;p99"/>
          <p:cNvPicPr preferRelativeResize="0"/>
          <p:nvPr/>
        </p:nvPicPr>
        <p:blipFill>
          <a:blip r:embed="rId6">
            <a:alphaModFix/>
          </a:blip>
          <a:stretch>
            <a:fillRect/>
          </a:stretch>
        </p:blipFill>
        <p:spPr>
          <a:xfrm>
            <a:off x="13347275" y="8172675"/>
            <a:ext cx="10419002" cy="474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pic>
        <p:nvPicPr>
          <p:cNvPr id="1498" name="Google Shape;1498;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99" name="Google Shape;1499;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0" name="Google Shape;1500;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1" name="Google Shape;1501;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07" name="Google Shape;1507;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8" name="Google Shape;1508;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9" name="Google Shape;1509;p101"/>
          <p:cNvGraphicFramePr/>
          <p:nvPr/>
        </p:nvGraphicFramePr>
        <p:xfrm>
          <a:off x="1191013" y="5097125"/>
          <a:ext cx="3000000" cy="3000000"/>
        </p:xfrm>
        <a:graphic>
          <a:graphicData uri="http://schemas.openxmlformats.org/drawingml/2006/table">
            <a:tbl>
              <a:tblPr>
                <a:noFill/>
                <a:tableStyleId>{9F0AF520-CC44-40DE-B1C7-4B192EBF214A}</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 Report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designed to illustrate the types of HTTP activity being requested against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Domain Referrers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provides the top 10 domains that refer VSI’s website and will allow VSI to identify any suspicious referrers.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Codes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designed to provide insight into any suspicious levels of 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16" name="Google Shape;1516;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7" name="Google Shape;1517;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18" name="Google Shape;1518;p10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2"/>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2"/>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2" name="Google Shape;1522;p10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23" name="Google Shape;1523;p10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24" name="Google Shape;1524;p10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25" name="Google Shape;1525;p102"/>
          <p:cNvPicPr preferRelativeResize="0"/>
          <p:nvPr/>
        </p:nvPicPr>
        <p:blipFill>
          <a:blip r:embed="rId3">
            <a:alphaModFix/>
          </a:blip>
          <a:stretch>
            <a:fillRect/>
          </a:stretch>
        </p:blipFill>
        <p:spPr>
          <a:xfrm>
            <a:off x="1520825" y="2876775"/>
            <a:ext cx="10745102" cy="4747800"/>
          </a:xfrm>
          <a:prstGeom prst="rect">
            <a:avLst/>
          </a:prstGeom>
          <a:noFill/>
          <a:ln>
            <a:noFill/>
          </a:ln>
        </p:spPr>
      </p:pic>
      <p:pic>
        <p:nvPicPr>
          <p:cNvPr id="1526" name="Google Shape;1526;p102"/>
          <p:cNvPicPr preferRelativeResize="0"/>
          <p:nvPr/>
        </p:nvPicPr>
        <p:blipFill>
          <a:blip r:embed="rId4">
            <a:alphaModFix/>
          </a:blip>
          <a:stretch>
            <a:fillRect/>
          </a:stretch>
        </p:blipFill>
        <p:spPr>
          <a:xfrm>
            <a:off x="13347200" y="2893225"/>
            <a:ext cx="10299001" cy="4747800"/>
          </a:xfrm>
          <a:prstGeom prst="rect">
            <a:avLst/>
          </a:prstGeom>
          <a:noFill/>
          <a:ln>
            <a:noFill/>
          </a:ln>
        </p:spPr>
      </p:pic>
      <p:pic>
        <p:nvPicPr>
          <p:cNvPr id="1527" name="Google Shape;1527;p102"/>
          <p:cNvPicPr preferRelativeResize="0"/>
          <p:nvPr/>
        </p:nvPicPr>
        <p:blipFill>
          <a:blip r:embed="rId5">
            <a:alphaModFix/>
          </a:blip>
          <a:stretch>
            <a:fillRect/>
          </a:stretch>
        </p:blipFill>
        <p:spPr>
          <a:xfrm>
            <a:off x="1520825" y="8172675"/>
            <a:ext cx="10745099" cy="464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33" name="Google Shape;1533;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4" name="Google Shape;1534;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5" name="Google Shape;1535;p103"/>
          <p:cNvGraphicFramePr/>
          <p:nvPr/>
        </p:nvGraphicFramePr>
        <p:xfrm>
          <a:off x="1296213" y="3863700"/>
          <a:ext cx="3000000" cy="3000000"/>
        </p:xfrm>
        <a:graphic>
          <a:graphicData uri="http://schemas.openxmlformats.org/drawingml/2006/table">
            <a:tbl>
              <a:tblPr>
                <a:noFill/>
                <a:tableStyleId>{9F0AF520-CC44-40DE-B1C7-4B192EBF214A}</a:tableStyleId>
              </a:tblPr>
              <a:tblGrid>
                <a:gridCol w="5439275"/>
                <a:gridCol w="7799000"/>
                <a:gridCol w="4052950"/>
                <a:gridCol w="4465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Activity Outside USA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administrators when the threshold for hourly activity from any country outside the USA has been exceeded.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6" name="Google Shape;1536;p103"/>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When comparing the average amount of activity from countries outside the USA, we determined the baseline to be 90 and set the threshold to 100 in order to detect abnormally high counts while preventing false alerts.</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42" name="Google Shape;1542;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3" name="Google Shape;1543;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4" name="Google Shape;1544;p104"/>
          <p:cNvGraphicFramePr/>
          <p:nvPr/>
        </p:nvGraphicFramePr>
        <p:xfrm>
          <a:off x="1296213" y="3863700"/>
          <a:ext cx="3000000" cy="3000000"/>
        </p:xfrm>
        <a:graphic>
          <a:graphicData uri="http://schemas.openxmlformats.org/drawingml/2006/table">
            <a:tbl>
              <a:tblPr>
                <a:noFill/>
                <a:tableStyleId>{9F0AF520-CC44-40DE-B1C7-4B192EBF214A}</a:tableStyleId>
              </a:tblPr>
              <a:tblGrid>
                <a:gridCol w="4790350"/>
                <a:gridCol w="8329950"/>
                <a:gridCol w="4288900"/>
                <a:gridCol w="4347900"/>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VSI’s administrators when the hourly threshold of HTTP POST responses has been exceeded.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5" name="Google Shape;1545;p104"/>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When comparing the average number of hourly HTTP POST responses, we determined the baseline to be 7 and set the threshold to 12 in order to detect abnormally high counts while preventing false alerts.</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52" name="Google Shape;1552;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3" name="Google Shape;1553;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54" name="Google Shape;1554;p105"/>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5"/>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5"/>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5"/>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9" name="Google Shape;1559;p105"/>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60" name="Google Shape;1560;p105"/>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61" name="Google Shape;1561;p105"/>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62" name="Google Shape;1562;p105"/>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63" name="Google Shape;1563;p105"/>
          <p:cNvPicPr preferRelativeResize="0"/>
          <p:nvPr/>
        </p:nvPicPr>
        <p:blipFill>
          <a:blip r:embed="rId3">
            <a:alphaModFix/>
          </a:blip>
          <a:stretch>
            <a:fillRect/>
          </a:stretch>
        </p:blipFill>
        <p:spPr>
          <a:xfrm>
            <a:off x="1520825" y="2876775"/>
            <a:ext cx="10745098" cy="4747800"/>
          </a:xfrm>
          <a:prstGeom prst="rect">
            <a:avLst/>
          </a:prstGeom>
          <a:noFill/>
          <a:ln>
            <a:noFill/>
          </a:ln>
        </p:spPr>
      </p:pic>
      <p:pic>
        <p:nvPicPr>
          <p:cNvPr id="1564" name="Google Shape;1564;p105"/>
          <p:cNvPicPr preferRelativeResize="0"/>
          <p:nvPr/>
        </p:nvPicPr>
        <p:blipFill>
          <a:blip r:embed="rId4">
            <a:alphaModFix/>
          </a:blip>
          <a:stretch>
            <a:fillRect/>
          </a:stretch>
        </p:blipFill>
        <p:spPr>
          <a:xfrm>
            <a:off x="13347200" y="2876775"/>
            <a:ext cx="10299002" cy="4747800"/>
          </a:xfrm>
          <a:prstGeom prst="rect">
            <a:avLst/>
          </a:prstGeom>
          <a:noFill/>
          <a:ln>
            <a:noFill/>
          </a:ln>
        </p:spPr>
      </p:pic>
      <p:pic>
        <p:nvPicPr>
          <p:cNvPr id="1565" name="Google Shape;1565;p105"/>
          <p:cNvPicPr preferRelativeResize="0"/>
          <p:nvPr/>
        </p:nvPicPr>
        <p:blipFill>
          <a:blip r:embed="rId5">
            <a:alphaModFix/>
          </a:blip>
          <a:stretch>
            <a:fillRect/>
          </a:stretch>
        </p:blipFill>
        <p:spPr>
          <a:xfrm>
            <a:off x="1520825" y="8172675"/>
            <a:ext cx="10745099" cy="4747800"/>
          </a:xfrm>
          <a:prstGeom prst="rect">
            <a:avLst/>
          </a:prstGeom>
          <a:noFill/>
          <a:ln>
            <a:noFill/>
          </a:ln>
        </p:spPr>
      </p:pic>
      <p:pic>
        <p:nvPicPr>
          <p:cNvPr id="1566" name="Google Shape;1566;p105"/>
          <p:cNvPicPr preferRelativeResize="0"/>
          <p:nvPr/>
        </p:nvPicPr>
        <p:blipFill>
          <a:blip r:embed="rId6">
            <a:alphaModFix/>
          </a:blip>
          <a:stretch>
            <a:fillRect/>
          </a:stretch>
        </p:blipFill>
        <p:spPr>
          <a:xfrm>
            <a:off x="13347275" y="8172675"/>
            <a:ext cx="10419002" cy="47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pic>
        <p:nvPicPr>
          <p:cNvPr id="1571" name="Google Shape;1571;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72" name="Google Shape;1572;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73" name="Google Shape;1573;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74" name="Google Shape;1574;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0" name="Google Shape;1580;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1" name="Google Shape;1581;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When analyzing the attack logs, we were able to find several instances of suspicious activity.</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alerts for failed activities, and suspicious logins were triggered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visualizations on our dashboards allowed us to assess the information quickly and determine where the suspicious activity was occurring</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7" name="Google Shape;1587;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8" name="Google Shape;1588;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thresholds seemed to be accurate and they successfully alerted our team to the suspicious activity.</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35 failed events </a:t>
            </a:r>
            <a:r>
              <a:rPr lang="en-US" sz="4400">
                <a:solidFill>
                  <a:schemeClr val="dk1"/>
                </a:solidFill>
              </a:rPr>
              <a:t>occurred</a:t>
            </a:r>
            <a:r>
              <a:rPr lang="en-US" sz="4400">
                <a:solidFill>
                  <a:schemeClr val="dk1"/>
                </a:solidFill>
              </a:rPr>
              <a:t> between 8am and 9am, this triggered our alert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Between 11:00am and 1:00pm both 1 hr chunks triggered out alerts for successful logins with one count being 196, and the other being 77.</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94" name="Google Shape;1594;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5" name="Google Shape;1595;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Several key points were identified, specifically noting that on 3/25/2020 around 1:00am to 2:00am the signature “A user account was locked out” spiked between 805 to 896. Also on the same day at 9:00am to 10:00am the signature “An attempt was made to reset an accounts password” also spiked between 1,258 to 761. During the 1:00am anomaly user_a also spiked in activity. During the 9:00am anomaly user_k spiked in activity.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1" name="Google Shape;1601;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2" name="Google Shape;1602;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Analysis of Apache logs revealed high volumes of POST and GET requests originating from Kiev and Kharkiv, Ukraine. The referring domains were normal compared to the apache_log files. There was also a surge in HTTP response codes 301, 304, and 404.</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8" name="Google Shape;1608;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9" name="Google Shape;1609;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Suspicious activity was detected outside the US, notably in Ukraine, at 8:00 PM. The apache_logs alert would have triggered, suggesting an appropriate threshold. On 03/25/2020, POST and GET requests significantly exceeded the threshold at 6:00 PM and 8:00 PM, confirming the current threshold's effectiveness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15" name="Google Shape;1615;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6" name="Google Shape;1616;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Spikes in GET and POST responses occurred on 3/25/2020 at 6:00 PM and 8:00 PM coming from Ukraine. The most accessed URI being /VSI_Account_logon.php which was accessed 1,296 times at 8:00 PM. That data led us to conclude a possible SQL Injection attack and bruteforce attacks could have been attempted.</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22" name="Google Shape;1622;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3" name="Google Shape;1623;p113"/>
          <p:cNvSpPr txBox="1"/>
          <p:nvPr/>
        </p:nvSpPr>
        <p:spPr>
          <a:xfrm>
            <a:off x="2158000" y="29882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624" name="Google Shape;1624;p113"/>
          <p:cNvPicPr preferRelativeResize="0"/>
          <p:nvPr/>
        </p:nvPicPr>
        <p:blipFill>
          <a:blip r:embed="rId3">
            <a:alphaModFix/>
          </a:blip>
          <a:stretch>
            <a:fillRect/>
          </a:stretch>
        </p:blipFill>
        <p:spPr>
          <a:xfrm>
            <a:off x="0" y="2685625"/>
            <a:ext cx="11568624" cy="4161726"/>
          </a:xfrm>
          <a:prstGeom prst="rect">
            <a:avLst/>
          </a:prstGeom>
          <a:noFill/>
          <a:ln>
            <a:noFill/>
          </a:ln>
        </p:spPr>
      </p:pic>
      <p:sp>
        <p:nvSpPr>
          <p:cNvPr id="1625" name="Google Shape;1625;p113"/>
          <p:cNvSpPr txBox="1"/>
          <p:nvPr/>
        </p:nvSpPr>
        <p:spPr>
          <a:xfrm>
            <a:off x="496050" y="1984225"/>
            <a:ext cx="900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AutoNum type="arabicPeriod"/>
            </a:pPr>
            <a:r>
              <a:rPr b="1" lang="en-US" sz="2500">
                <a:solidFill>
                  <a:schemeClr val="dk1"/>
                </a:solidFill>
              </a:rPr>
              <a:t>HTTP report for apache</a:t>
            </a:r>
            <a:endParaRPr b="1" sz="2500"/>
          </a:p>
        </p:txBody>
      </p:sp>
      <p:pic>
        <p:nvPicPr>
          <p:cNvPr id="1626" name="Google Shape;1626;p113"/>
          <p:cNvPicPr preferRelativeResize="0"/>
          <p:nvPr/>
        </p:nvPicPr>
        <p:blipFill>
          <a:blip r:embed="rId4">
            <a:alphaModFix/>
          </a:blip>
          <a:stretch>
            <a:fillRect/>
          </a:stretch>
        </p:blipFill>
        <p:spPr>
          <a:xfrm>
            <a:off x="11721025" y="2685625"/>
            <a:ext cx="11925174" cy="4722375"/>
          </a:xfrm>
          <a:prstGeom prst="rect">
            <a:avLst/>
          </a:prstGeom>
          <a:noFill/>
          <a:ln>
            <a:noFill/>
          </a:ln>
        </p:spPr>
      </p:pic>
      <p:pic>
        <p:nvPicPr>
          <p:cNvPr id="1627" name="Google Shape;1627;p113"/>
          <p:cNvPicPr preferRelativeResize="0"/>
          <p:nvPr/>
        </p:nvPicPr>
        <p:blipFill>
          <a:blip r:embed="rId5">
            <a:alphaModFix/>
          </a:blip>
          <a:stretch>
            <a:fillRect/>
          </a:stretch>
        </p:blipFill>
        <p:spPr>
          <a:xfrm>
            <a:off x="0" y="8231625"/>
            <a:ext cx="11568624" cy="4722374"/>
          </a:xfrm>
          <a:prstGeom prst="rect">
            <a:avLst/>
          </a:prstGeom>
          <a:noFill/>
          <a:ln>
            <a:noFill/>
          </a:ln>
        </p:spPr>
      </p:pic>
      <p:pic>
        <p:nvPicPr>
          <p:cNvPr id="1628" name="Google Shape;1628;p113"/>
          <p:cNvPicPr preferRelativeResize="0"/>
          <p:nvPr/>
        </p:nvPicPr>
        <p:blipFill>
          <a:blip r:embed="rId6">
            <a:alphaModFix/>
          </a:blip>
          <a:stretch>
            <a:fillRect/>
          </a:stretch>
        </p:blipFill>
        <p:spPr>
          <a:xfrm>
            <a:off x="11721025" y="8205725"/>
            <a:ext cx="11925174" cy="4722374"/>
          </a:xfrm>
          <a:prstGeom prst="rect">
            <a:avLst/>
          </a:prstGeom>
          <a:noFill/>
          <a:ln>
            <a:noFill/>
          </a:ln>
        </p:spPr>
      </p:pic>
      <p:sp>
        <p:nvSpPr>
          <p:cNvPr id="1629" name="Google Shape;1629;p113"/>
          <p:cNvSpPr txBox="1"/>
          <p:nvPr/>
        </p:nvSpPr>
        <p:spPr>
          <a:xfrm>
            <a:off x="13220450" y="7560400"/>
            <a:ext cx="72561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AutoNum type="arabicPeriod"/>
            </a:pPr>
            <a:r>
              <a:rPr b="1" lang="en-US" sz="2400">
                <a:solidFill>
                  <a:schemeClr val="dk1"/>
                </a:solidFill>
              </a:rPr>
              <a:t>Alert Analysis for International Activity</a:t>
            </a:r>
            <a:endParaRPr b="1" sz="2400"/>
          </a:p>
        </p:txBody>
      </p:sp>
      <p:sp>
        <p:nvSpPr>
          <p:cNvPr id="1630" name="Google Shape;1630;p113"/>
          <p:cNvSpPr txBox="1"/>
          <p:nvPr/>
        </p:nvSpPr>
        <p:spPr>
          <a:xfrm>
            <a:off x="1253850" y="7560400"/>
            <a:ext cx="74922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AutoNum type="arabicPeriod"/>
            </a:pPr>
            <a:r>
              <a:rPr b="1" lang="en-US" sz="2500">
                <a:solidFill>
                  <a:schemeClr val="dk1"/>
                </a:solidFill>
              </a:rPr>
              <a:t>Report Analysis for HTTP Response Codes</a:t>
            </a:r>
            <a:endParaRPr b="1" sz="2500"/>
          </a:p>
        </p:txBody>
      </p:sp>
      <p:sp>
        <p:nvSpPr>
          <p:cNvPr id="1631" name="Google Shape;1631;p113"/>
          <p:cNvSpPr txBox="1"/>
          <p:nvPr/>
        </p:nvSpPr>
        <p:spPr>
          <a:xfrm>
            <a:off x="12866500" y="2021075"/>
            <a:ext cx="5869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AutoNum type="arabicPeriod"/>
            </a:pPr>
            <a:r>
              <a:rPr b="1" lang="en-US" sz="2500">
                <a:solidFill>
                  <a:schemeClr val="dk1"/>
                </a:solidFill>
              </a:rPr>
              <a:t>Top 10 domains Report</a:t>
            </a:r>
            <a:endParaRPr b="1" sz="2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pic>
        <p:nvPicPr>
          <p:cNvPr id="1636" name="Google Shape;1636;p11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37" name="Google Shape;1637;p11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38" name="Google Shape;1638;p11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39" name="Google Shape;1639;p11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45" name="Google Shape;1645;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6" name="Google Shape;1646;p11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The attacks were executed by 3 different users (A, K, &amp; J) between 12-3am, 8-11am, &amp; 10am-1pm </a:t>
            </a:r>
            <a:r>
              <a:rPr lang="en-US" sz="4400">
                <a:solidFill>
                  <a:schemeClr val="dk1"/>
                </a:solidFill>
              </a:rPr>
              <a:t>respectively. Our alerts were adequate enough to detect the changes.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The largest number of get requests came from the Ukraine specifically Kiev and Kharkiv</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57150" rtl="0" algn="l">
              <a:lnSpc>
                <a:spcPct val="115000"/>
              </a:lnSpc>
              <a:spcBef>
                <a:spcPts val="1000"/>
              </a:spcBef>
              <a:spcAft>
                <a:spcPts val="0"/>
              </a:spcAft>
              <a:buNone/>
            </a:pPr>
            <a:r>
              <a:rPr lang="en-US" sz="4400">
                <a:solidFill>
                  <a:schemeClr val="dk1"/>
                </a:solidFill>
              </a:rPr>
              <a:t>Lower the number of failed login attempts before account lockouts occur.</a:t>
            </a:r>
            <a:endParaRPr sz="4400">
              <a:solidFill>
                <a:schemeClr val="dk1"/>
              </a:solidFill>
            </a:endParaRPr>
          </a:p>
          <a:p>
            <a:pPr indent="0" lvl="0" marL="57150" rtl="0" algn="l">
              <a:lnSpc>
                <a:spcPct val="115000"/>
              </a:lnSpc>
              <a:spcBef>
                <a:spcPts val="1000"/>
              </a:spcBef>
              <a:spcAft>
                <a:spcPts val="1000"/>
              </a:spcAft>
              <a:buNone/>
            </a:pPr>
            <a:r>
              <a:rPr lang="en-US" sz="4400">
                <a:solidFill>
                  <a:schemeClr val="dk1"/>
                </a:solidFill>
              </a:rPr>
              <a:t>Limit number of HTTP requests by a single IP address.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Virtual Space Industries (VSI) under attack from competitor JobeCorp.</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Our team is tasked to detect these attacks.</a:t>
            </a:r>
            <a:endParaRPr sz="3600">
              <a:solidFill>
                <a:schemeClr val="dk1"/>
              </a:solidFill>
            </a:endParaRPr>
          </a:p>
          <a:p>
            <a:pPr indent="0" lvl="0" marL="0" rtl="0" algn="l">
              <a:lnSpc>
                <a:spcPct val="115000"/>
              </a:lnSpc>
              <a:spcBef>
                <a:spcPts val="1000"/>
              </a:spcBef>
              <a:spcAft>
                <a:spcPts val="0"/>
              </a:spcAft>
              <a:buNone/>
            </a:pPr>
            <a:r>
              <a:rPr lang="en-US" sz="3600">
                <a:solidFill>
                  <a:schemeClr val="dk1"/>
                </a:solidFill>
              </a:rPr>
              <a:t>DAY 1:</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Checking logs that are known to be standard to set a baseline.</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Creating alerts to allow swift action during an attack.</a:t>
            </a:r>
            <a:endParaRPr sz="3600">
              <a:solidFill>
                <a:schemeClr val="dk1"/>
              </a:solidFill>
            </a:endParaRPr>
          </a:p>
          <a:p>
            <a:pPr indent="0" lvl="0" marL="0" rtl="0" algn="l">
              <a:lnSpc>
                <a:spcPct val="115000"/>
              </a:lnSpc>
              <a:spcBef>
                <a:spcPts val="1000"/>
              </a:spcBef>
              <a:spcAft>
                <a:spcPts val="0"/>
              </a:spcAft>
              <a:buNone/>
            </a:pPr>
            <a:r>
              <a:rPr lang="en-US" sz="3600">
                <a:solidFill>
                  <a:schemeClr val="dk1"/>
                </a:solidFill>
              </a:rPr>
              <a:t>Day 2:</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Inspecting data the alerts would have sent in the event of an attack.</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67350" y="2333050"/>
            <a:ext cx="176349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This app uses a modular input to detect downtime and performance problems. </a:t>
            </a:r>
            <a:endParaRPr sz="3900"/>
          </a:p>
          <a:p>
            <a:pPr indent="0" lvl="0" marL="0" rtl="0" algn="l">
              <a:spcBef>
                <a:spcPts val="0"/>
              </a:spcBef>
              <a:spcAft>
                <a:spcPts val="0"/>
              </a:spcAft>
              <a:buNone/>
            </a:pPr>
            <a:r>
              <a:rPr lang="en-US" sz="3900"/>
              <a:t>Allows for the use of different </a:t>
            </a:r>
            <a:r>
              <a:rPr lang="en-US" sz="3900"/>
              <a:t>visualizations</a:t>
            </a:r>
            <a:r>
              <a:rPr lang="en-US" sz="3900"/>
              <a:t> on the same page to display </a:t>
            </a:r>
            <a:r>
              <a:rPr lang="en-US" sz="3900"/>
              <a:t>certain</a:t>
            </a:r>
            <a:r>
              <a:rPr lang="en-US" sz="3900"/>
              <a:t> information in an easier to </a:t>
            </a:r>
            <a:r>
              <a:rPr lang="en-US" sz="3900"/>
              <a:t>digest manner</a:t>
            </a:r>
            <a:r>
              <a:rPr lang="en-US" sz="3900"/>
              <a:t>.</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solidFill>
                <a:schemeClr val="dk1"/>
              </a:solidFill>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867350" y="2333050"/>
            <a:ext cx="176349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In the status overview and status history screens you are able to see different </a:t>
            </a:r>
            <a:r>
              <a:rPr lang="en-US" sz="3900"/>
              <a:t>visualizations</a:t>
            </a:r>
            <a:r>
              <a:rPr lang="en-US" sz="3900"/>
              <a:t> of various data making it </a:t>
            </a:r>
            <a:r>
              <a:rPr lang="en-US" sz="3900"/>
              <a:t>easier</a:t>
            </a:r>
            <a:r>
              <a:rPr lang="en-US" sz="3900"/>
              <a:t> to understand what is going on at a glance rather than having to dig into the data.</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Displays changes and when those changes </a:t>
            </a:r>
            <a:r>
              <a:rPr lang="en-US" sz="3900"/>
              <a:t>occurred</a:t>
            </a:r>
            <a:r>
              <a:rPr lang="en-US" sz="3900"/>
              <a:t> in the UI</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solidFill>
                <a:schemeClr val="dk1"/>
              </a:solidFill>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75" name="Google Shape;1375;p90"/>
          <p:cNvPicPr preferRelativeResize="0"/>
          <p:nvPr/>
        </p:nvPicPr>
        <p:blipFill>
          <a:blip r:embed="rId3">
            <a:alphaModFix/>
          </a:blip>
          <a:stretch>
            <a:fillRect/>
          </a:stretch>
        </p:blipFill>
        <p:spPr>
          <a:xfrm>
            <a:off x="3568700" y="3118150"/>
            <a:ext cx="17240250" cy="4991100"/>
          </a:xfrm>
          <a:prstGeom prst="rect">
            <a:avLst/>
          </a:prstGeom>
          <a:noFill/>
          <a:ln>
            <a:noFill/>
          </a:ln>
        </p:spPr>
      </p:pic>
      <p:pic>
        <p:nvPicPr>
          <p:cNvPr id="1376" name="Google Shape;1376;p90"/>
          <p:cNvPicPr preferRelativeResize="0"/>
          <p:nvPr/>
        </p:nvPicPr>
        <p:blipFill>
          <a:blip r:embed="rId4">
            <a:alphaModFix/>
          </a:blip>
          <a:stretch>
            <a:fillRect/>
          </a:stretch>
        </p:blipFill>
        <p:spPr>
          <a:xfrm>
            <a:off x="4992588" y="8109250"/>
            <a:ext cx="14392319" cy="5301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5" name="Google Shape;1385;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SzPts val="1400"/>
              <a:buAutoNum type="arabicPeriod"/>
            </a:pPr>
            <a:r>
              <a:rPr lang="en-US"/>
              <a:t>Usernames</a:t>
            </a:r>
            <a:endParaRPr/>
          </a:p>
          <a:p>
            <a:pPr indent="-317500" lvl="0" marL="457200" rtl="0" algn="l">
              <a:spcBef>
                <a:spcPts val="0"/>
              </a:spcBef>
              <a:spcAft>
                <a:spcPts val="0"/>
              </a:spcAft>
              <a:buSzPts val="1400"/>
              <a:buAutoNum type="arabicPeriod"/>
            </a:pPr>
            <a:r>
              <a:rPr lang="en-US"/>
              <a:t>Signature IDs and Signature Meanings</a:t>
            </a:r>
            <a:endParaRPr/>
          </a:p>
          <a:p>
            <a:pPr indent="-317500" lvl="0" marL="457200" rtl="0" algn="l">
              <a:spcBef>
                <a:spcPts val="0"/>
              </a:spcBef>
              <a:spcAft>
                <a:spcPts val="0"/>
              </a:spcAft>
              <a:buSzPts val="1400"/>
              <a:buAutoNum type="arabicPeriod"/>
            </a:pPr>
            <a:r>
              <a:rPr lang="en-US"/>
              <a:t>Status (Success or Failure) </a:t>
            </a:r>
            <a:endParaRPr/>
          </a:p>
          <a:p>
            <a:pPr indent="-317500" lvl="0" marL="457200" rtl="0" algn="l">
              <a:spcBef>
                <a:spcPts val="0"/>
              </a:spcBef>
              <a:spcAft>
                <a:spcPts val="0"/>
              </a:spcAft>
              <a:buSzPts val="1400"/>
              <a:buAutoNum type="arabicPeriod"/>
            </a:pPr>
            <a:r>
              <a:rPr lang="en-US"/>
              <a:t>Severity (Level of Importance of data)</a:t>
            </a:r>
            <a:endParaRPr/>
          </a:p>
        </p:txBody>
      </p:sp>
      <p:sp>
        <p:nvSpPr>
          <p:cNvPr id="1386" name="Google Shape;1386;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7" name="Google Shape;1387;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Clr>
                <a:schemeClr val="dk1"/>
              </a:buClr>
              <a:buSzPts val="1400"/>
              <a:buAutoNum type="arabicPeriod"/>
            </a:pPr>
            <a:r>
              <a:rPr lang="en-US">
                <a:solidFill>
                  <a:schemeClr val="dk1"/>
                </a:solidFill>
              </a:rPr>
              <a:t>User IP Addresses</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Status Codes</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Method (What each set of data is asking for)</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Useragent (How data is being accessed)</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Referrer</a:t>
            </a:r>
            <a:r>
              <a:rPr lang="en-US">
                <a:solidFill>
                  <a:schemeClr val="dk1"/>
                </a:solidFill>
              </a:rPr>
              <a:t> Domain (What website address requests are coming from)</a:t>
            </a:r>
            <a:endParaRPr/>
          </a:p>
        </p:txBody>
      </p:sp>
      <p:sp>
        <p:nvSpPr>
          <p:cNvPr id="1388" name="Google Shape;1388;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9" name="Google Shape;1389;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0" name="Google Shape;1390;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